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679" r:id="rId2"/>
    <p:sldId id="597" r:id="rId3"/>
    <p:sldId id="596" r:id="rId4"/>
    <p:sldId id="680" r:id="rId5"/>
    <p:sldId id="681" r:id="rId6"/>
    <p:sldId id="682" r:id="rId7"/>
    <p:sldId id="683" r:id="rId8"/>
    <p:sldId id="684" r:id="rId9"/>
    <p:sldId id="685" r:id="rId10"/>
    <p:sldId id="686" r:id="rId11"/>
    <p:sldId id="586" r:id="rId12"/>
    <p:sldId id="585" r:id="rId13"/>
    <p:sldId id="687" r:id="rId14"/>
    <p:sldId id="688" r:id="rId15"/>
    <p:sldId id="592" r:id="rId16"/>
    <p:sldId id="598" r:id="rId17"/>
    <p:sldId id="593" r:id="rId18"/>
    <p:sldId id="689" r:id="rId19"/>
    <p:sldId id="589" r:id="rId20"/>
    <p:sldId id="690" r:id="rId21"/>
    <p:sldId id="691" r:id="rId22"/>
    <p:sldId id="692" r:id="rId23"/>
    <p:sldId id="588" r:id="rId24"/>
    <p:sldId id="594" r:id="rId25"/>
    <p:sldId id="595" r:id="rId26"/>
    <p:sldId id="6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65610" indent="-29446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77862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49006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20151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91295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62440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33585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004729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39D6EEC7-CAB0-4B19-BD2A-9D94069705DC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/>
              <a:t>Tax</a:t>
            </a:r>
            <a:r>
              <a:rPr lang="en-US" altLang="en-US" b="1" baseline="0" dirty="0"/>
              <a:t> refunds and recoveries occur regularly</a:t>
            </a:r>
          </a:p>
          <a:p>
            <a:pPr eaLnBrk="1" hangingPunct="1"/>
            <a:r>
              <a:rPr lang="en-US" altLang="en-US" b="1" baseline="0" dirty="0"/>
              <a:t>All counselors should have good working knowledge of the no-benefit rule</a:t>
            </a:r>
          </a:p>
          <a:p>
            <a:pPr eaLnBrk="1" hangingPunct="1"/>
            <a:r>
              <a:rPr lang="en-US" altLang="en-US" b="1" baseline="0" dirty="0"/>
              <a:t>Practice using either the TaxSlayer or Bogart calculators is encouraged</a:t>
            </a:r>
          </a:p>
          <a:p>
            <a:pPr eaLnBrk="1" hangingPunct="1"/>
            <a:r>
              <a:rPr lang="en-US" altLang="en-US" b="1" baseline="0" dirty="0"/>
              <a:t>The comprehensive topic at the end is for Unused Non-refundable Credits (another way that there was no benefit)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88986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Emphasize the calculation is complex and out of scope when:</a:t>
            </a:r>
          </a:p>
          <a:p>
            <a:pPr>
              <a:buFontTx/>
              <a:buChar char="•"/>
            </a:pPr>
            <a:r>
              <a:rPr lang="en-US" altLang="en-US" b="1" dirty="0"/>
              <a:t>If taxpayer received a refund from a year prior, for example to 2017</a:t>
            </a:r>
          </a:p>
          <a:p>
            <a:pPr marL="190624" lvl="0" indent="-176679">
              <a:buFontTx/>
              <a:buChar char="•"/>
            </a:pPr>
            <a:r>
              <a:rPr lang="en-US" altLang="en-US" b="1" dirty="0"/>
              <a:t>Example of why: </a:t>
            </a:r>
          </a:p>
          <a:p>
            <a:pPr marL="661768" lvl="1" indent="-176679">
              <a:buFontTx/>
              <a:buChar char="•"/>
            </a:pPr>
            <a:r>
              <a:rPr lang="en-US" altLang="en-US" b="1" dirty="0"/>
              <a:t>Filed 2017 (standard deduction) and paid balance due in 2018</a:t>
            </a:r>
          </a:p>
          <a:p>
            <a:pPr marL="661768" lvl="1" indent="-176679">
              <a:buFontTx/>
              <a:buChar char="•"/>
            </a:pPr>
            <a:r>
              <a:rPr lang="en-US" altLang="en-US" b="1" dirty="0"/>
              <a:t>Filed 2018, itemized and claimed state income tax deduction (including balance due on 2017)</a:t>
            </a:r>
          </a:p>
          <a:p>
            <a:pPr marL="661768" lvl="1" indent="-176679">
              <a:buFontTx/>
              <a:buChar char="•"/>
            </a:pPr>
            <a:r>
              <a:rPr lang="en-US" altLang="en-US" b="1" dirty="0"/>
              <a:t>Filed amended 2017 and got state income tax refunded, received in 2019</a:t>
            </a:r>
          </a:p>
          <a:p>
            <a:pPr marL="661768" lvl="1" indent="-176679">
              <a:buFontTx/>
              <a:buChar char="•"/>
            </a:pPr>
            <a:r>
              <a:rPr lang="en-US" altLang="en-US" b="1" dirty="0"/>
              <a:t>Would need to test 2018 return for the taxable amount of the refund based on 2017 return – too complex</a:t>
            </a:r>
          </a:p>
          <a:p>
            <a:pPr marL="647824" lvl="1" indent="-176679">
              <a:buFontTx/>
              <a:buChar char="•"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804611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4871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CF70D379-A61F-45DE-AB89-61F48F6C0D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22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Go to IRS.gov, search </a:t>
            </a:r>
            <a:r>
              <a:rPr lang="en-US" altLang="en-US" b="1" i="1" dirty="0"/>
              <a:t>sales tax calculator</a:t>
            </a:r>
            <a:r>
              <a:rPr lang="en-US" altLang="en-US" b="1" dirty="0"/>
              <a:t>, which will compute sales tax per the tables for a number of prior years</a:t>
            </a:r>
            <a:endParaRPr lang="en-US" altLang="en-US" b="1" i="1" dirty="0"/>
          </a:p>
          <a:p>
            <a:endParaRPr lang="en-US" alt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65610" indent="-29446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77862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49006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20151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91295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62440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33585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004729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649CCAF5-348F-484F-9602-3E5E4C7AA50A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440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Emphasize</a:t>
            </a:r>
          </a:p>
          <a:p>
            <a:pPr>
              <a:buFontTx/>
              <a:buChar char="•"/>
            </a:pPr>
            <a:r>
              <a:rPr lang="en-US" altLang="en-US" b="1" dirty="0"/>
              <a:t>Can go to IRS.gov, search </a:t>
            </a:r>
            <a:r>
              <a:rPr lang="en-US" altLang="en-US" b="1" i="1" dirty="0"/>
              <a:t>sales tax calculator</a:t>
            </a:r>
            <a:r>
              <a:rPr lang="en-US" altLang="en-US" b="1" dirty="0"/>
              <a:t>, which will compute sales tax per the table for a number of prior years</a:t>
            </a:r>
          </a:p>
          <a:p>
            <a:pPr>
              <a:buFontTx/>
              <a:buChar char="•"/>
            </a:pPr>
            <a:r>
              <a:rPr lang="en-US" altLang="en-US" b="1" dirty="0"/>
              <a:t>Can use instructions for Schedule A and pick sales tax from the table</a:t>
            </a:r>
          </a:p>
        </p:txBody>
      </p:sp>
    </p:spTree>
    <p:extLst>
      <p:ext uri="{BB962C8B-B14F-4D97-AF65-F5344CB8AC3E}">
        <p14:creationId xmlns:p14="http://schemas.microsoft.com/office/powerpoint/2010/main" val="1232404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Instructor</a:t>
            </a:r>
            <a:r>
              <a:rPr lang="en-US" baseline="0" dirty="0"/>
              <a:t> asks learners:  </a:t>
            </a:r>
            <a:r>
              <a:rPr lang="en-US" dirty="0"/>
              <a:t>Is</a:t>
            </a:r>
            <a:r>
              <a:rPr lang="en-US" baseline="0" dirty="0"/>
              <a:t> state refund taxable?  Answer:  Maybe.  Must use TSO worksheet.</a:t>
            </a:r>
            <a:endParaRPr lang="en-US" dirty="0"/>
          </a:p>
          <a:p>
            <a:r>
              <a:rPr lang="en-US" dirty="0"/>
              <a:t>Instructor</a:t>
            </a:r>
            <a:r>
              <a:rPr lang="en-US" baseline="0" dirty="0"/>
              <a:t> should have learners go to IRS.gov Sales Tax Calculator to calculate sales tax for taxpayer, using AGI $25,000 and NC zip code 28145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0181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Instructor</a:t>
            </a:r>
            <a:r>
              <a:rPr lang="en-US" baseline="0" dirty="0"/>
              <a:t> asks learners, What’s missing?</a:t>
            </a:r>
            <a:endParaRPr lang="en-US" dirty="0"/>
          </a:p>
          <a:p>
            <a:pPr marL="171450" indent="-171450"/>
            <a:r>
              <a:rPr lang="en-US" dirty="0"/>
              <a:t>For</a:t>
            </a:r>
            <a:r>
              <a:rPr lang="en-US" baseline="0" dirty="0"/>
              <a:t> TSO to calculate correct taxable amount, all data must be entered</a:t>
            </a:r>
            <a:endParaRPr lang="en-US" dirty="0"/>
          </a:p>
          <a:p>
            <a:pPr marL="171450" indent="-171450"/>
            <a:r>
              <a:rPr lang="en-US" dirty="0"/>
              <a:t>Most</a:t>
            </a:r>
            <a:r>
              <a:rPr lang="en-US" baseline="0" dirty="0"/>
              <a:t> common error: not entering sales tax deduction that could have been taken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6116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Instructor</a:t>
            </a:r>
            <a:r>
              <a:rPr lang="en-US" baseline="0" dirty="0"/>
              <a:t> asks learners:  Is $500 state refund taxable? Answer:  Next slide</a:t>
            </a:r>
            <a:endParaRPr lang="en-US" dirty="0"/>
          </a:p>
          <a:p>
            <a:r>
              <a:rPr lang="en-US" dirty="0"/>
              <a:t>Total Itemized Deductions</a:t>
            </a:r>
            <a:r>
              <a:rPr lang="en-US" baseline="0" dirty="0"/>
              <a:t> = $10,000 (capped) + $5,000 = $15,000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048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Taxpayer paid $7,000 in state</a:t>
            </a:r>
            <a:r>
              <a:rPr lang="en-US" baseline="0" dirty="0"/>
              <a:t> taxes; actual state tax liability was $6,250 ($750 was refunded)</a:t>
            </a:r>
            <a:endParaRPr lang="en-US" dirty="0"/>
          </a:p>
          <a:p>
            <a:r>
              <a:rPr lang="en-US" dirty="0"/>
              <a:t>If there was no SALT</a:t>
            </a:r>
            <a:r>
              <a:rPr lang="en-US" baseline="0" dirty="0"/>
              <a:t> limit, the taxpayer would have gotten tax benefit from the $750 refund.  As it stands, the taxpayer did not get a deduction for $750 in state taxes; therefore the $750 refund is not taxable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6270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557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CF70D379-A61F-45DE-AB89-61F48F6C0D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992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All counselors should be aware t</a:t>
            </a:r>
            <a:r>
              <a:rPr lang="en-US" altLang="en-US" b="1" baseline="0" dirty="0"/>
              <a:t>o look for unused non-refundable credits if there is a refund or recovery</a:t>
            </a:r>
          </a:p>
          <a:p>
            <a:r>
              <a:rPr lang="en-US" altLang="en-US" b="1" baseline="0" dirty="0"/>
              <a:t>Can refer to more experienced counselor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288214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CF70D379-A61F-45DE-AB89-61F48F6C0D9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867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6679" indent="-176679">
              <a:buFontTx/>
              <a:buChar char="•"/>
            </a:pPr>
            <a:r>
              <a:rPr lang="en-US" altLang="en-US" b="1" dirty="0"/>
              <a:t>Note: TaxSlayer limits credits on Line 55 to total tax due on Line 47 so a zero on Line 55 does not mean every possible non-refundable credit was used, only enough to offset tax due.</a:t>
            </a:r>
          </a:p>
          <a:p>
            <a:pPr marL="176679" indent="-176679">
              <a:buFontTx/>
              <a:buChar char="•"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1754927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6679" indent="-176679">
              <a:buFontTx/>
              <a:buChar char="•"/>
            </a:pPr>
            <a:r>
              <a:rPr lang="en-US" altLang="en-US" b="1" dirty="0"/>
              <a:t>Note: TaxSlayer limits credits on Line 55 to total tax due on Line 47 so a zero on Line 55 does not mean every possible non-refundable credit was used, only enough to offset tax due.</a:t>
            </a:r>
          </a:p>
          <a:p>
            <a:pPr marL="176679" indent="-176679">
              <a:buFontTx/>
              <a:buChar char="•"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7885648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Instructor:  Is the $500</a:t>
            </a:r>
            <a:r>
              <a:rPr lang="en-US" baseline="0" dirty="0"/>
              <a:t> refund taxable?  Let’s use Bogart to find out.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2909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/>
              <a:t>Exclusion amount is</a:t>
            </a:r>
            <a:r>
              <a:rPr lang="en-US" sz="1200" baseline="0" dirty="0"/>
              <a:t> the a</a:t>
            </a:r>
            <a:r>
              <a:rPr lang="en-US" sz="1200" dirty="0"/>
              <a:t>mount of additional </a:t>
            </a:r>
            <a:r>
              <a:rPr lang="en-US" sz="1200"/>
              <a:t>income the taxpayer </a:t>
            </a:r>
            <a:r>
              <a:rPr lang="en-US" sz="1200" dirty="0"/>
              <a:t>could have had in 2018 to use full amount of all non-refundable credits</a:t>
            </a:r>
          </a:p>
          <a:p>
            <a:pPr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935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65610" indent="-29446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77862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49006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20151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91295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62440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33585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004729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8FF7FC7-727D-456D-875D-2B5F5348281E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21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called</a:t>
            </a:r>
            <a:r>
              <a:rPr lang="en-US" baseline="0" dirty="0"/>
              <a:t> the tax benefit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0774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lesson is for state income tax recoveries only</a:t>
            </a:r>
          </a:p>
          <a:p>
            <a:r>
              <a:rPr lang="en-US" dirty="0"/>
              <a:t>Instructor asks learners</a:t>
            </a:r>
            <a:r>
              <a:rPr lang="en-US" baseline="0" dirty="0"/>
              <a:t> for examples of other recoveries:  medical reimbursements for expenses that were deducted on schedule C;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14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5044" indent="-175044">
              <a:buFontTx/>
              <a:buChar char="•"/>
            </a:pPr>
            <a:r>
              <a:rPr lang="en-US" altLang="en-US" b="1" dirty="0"/>
              <a:t>Instructors ask learners,</a:t>
            </a:r>
            <a:r>
              <a:rPr lang="en-US" altLang="en-US" b="1" baseline="0" dirty="0"/>
              <a:t> How do you know if taxpayer received state refund?</a:t>
            </a:r>
          </a:p>
          <a:p>
            <a:pPr marL="175044" indent="-175044">
              <a:buFontTx/>
              <a:buChar char="•"/>
            </a:pPr>
            <a:r>
              <a:rPr lang="en-US" altLang="en-US" b="1" baseline="0" dirty="0"/>
              <a:t>State does not always mail 1099-G</a:t>
            </a:r>
            <a:endParaRPr lang="en-US" altLang="en-US" b="1" dirty="0"/>
          </a:p>
          <a:p>
            <a:pPr marL="175044" indent="-175044">
              <a:buFontTx/>
              <a:buChar char="•"/>
            </a:pPr>
            <a:r>
              <a:rPr lang="en-US" altLang="en-US" b="1" dirty="0"/>
              <a:t>Encourage counselors to ask probing questions</a:t>
            </a:r>
          </a:p>
          <a:p>
            <a:pPr marL="175044" indent="-175044">
              <a:buFontTx/>
              <a:buChar char="•"/>
            </a:pPr>
            <a:endParaRPr lang="en-US" altLang="en-US" b="1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63975" indent="-292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76226" indent="-2339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47371" indent="-2339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18515" indent="-2339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89660" indent="-2339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60804" indent="-2339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31949" indent="-2339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003094" indent="-2339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F91FD5D-9023-4B11-AFC8-36E343378F58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46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Instructor goes to next slide for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9805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Counselors must be aware to look for last year’s state</a:t>
            </a:r>
            <a:r>
              <a:rPr lang="en-US" baseline="0" dirty="0"/>
              <a:t> refund, and know when they need to figure whether it is taxable this year.  Explanations are below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Because they did</a:t>
            </a:r>
            <a:r>
              <a:rPr lang="en-US" baseline="0" dirty="0"/>
              <a:t> not itemize, t</a:t>
            </a:r>
            <a:r>
              <a:rPr lang="en-US" dirty="0"/>
              <a:t>axpayer</a:t>
            </a:r>
            <a:r>
              <a:rPr lang="en-US" baseline="0" dirty="0"/>
              <a:t> did not get a Federal tax credit for state taxes they paid. No benefit; therefore, not taxable. 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/>
              <a:t>Because they did itemize, taxpayer might have gotten a tax credit for state taxes they paid.  Depends on whether taxpayer used Sales Tax or Income Tax deduction.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/>
              <a:t>Not all states issue tax form Form 1099G. Look at last year’s state tax return to determine if taxpayer received a state tax refund.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/>
              <a:t>Taxpayer’s credit was based on state sales tax paid.  Their state refund is irrelevant, because taxpayer did not take a deduction for state income taxes. No benefit; therefore, not taxable.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/>
              <a:t>Counselor must use worksheet in TSO to determine. Example to follow.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204E0A-5576-4633-A8CB-0B758C2EFFA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69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315049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CF70D379-A61F-45DE-AB89-61F48F6C0D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1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Pub 4012 – Tab D</a:t>
            </a:r>
          </a:p>
          <a:p>
            <a:r>
              <a:rPr lang="en-US" dirty="0"/>
              <a:t>Pub 4491 – Lesson 9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42" y="1670724"/>
            <a:ext cx="5227900" cy="210072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State and Local Income Tax Refunds and Other Recoveries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F7529-32F4-4066-B1D3-BF7740DC58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28C2B-7F87-4FD2-9816-DFE7A6F16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0DB37-BE70-4EEE-B291-2D406898A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76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4DC8F37C-03CC-446B-BF70-9C0DDB2A492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959124" y="2178325"/>
            <a:ext cx="7502044" cy="3017520"/>
          </a:xfrm>
        </p:spPr>
        <p:txBody>
          <a:bodyPr>
            <a:normAutofit/>
          </a:bodyPr>
          <a:lstStyle/>
          <a:p>
            <a:r>
              <a:rPr lang="en-US" altLang="en-US" dirty="0"/>
              <a:t>Prior year tax return information required if tax benefit</a:t>
            </a:r>
          </a:p>
          <a:p>
            <a:r>
              <a:rPr lang="en-US" altLang="en-US" dirty="0"/>
              <a:t>Only immediately preceding year’s refund in scope</a:t>
            </a:r>
            <a:r>
              <a:rPr lang="en-US" altLang="en-US" b="1" dirty="0"/>
              <a:t> except</a:t>
            </a:r>
          </a:p>
          <a:p>
            <a:pPr lvl="1"/>
            <a:r>
              <a:rPr lang="en-US" altLang="en-US" dirty="0"/>
              <a:t>If taxpayer agrees 100% taxable </a:t>
            </a:r>
          </a:p>
          <a:p>
            <a:pPr lvl="1"/>
            <a:r>
              <a:rPr lang="en-US" altLang="en-US" dirty="0"/>
              <a:t>If taxpayer claimed standard deduction for all years (0% taxable)</a:t>
            </a:r>
          </a:p>
          <a:p>
            <a:pPr lvl="1"/>
            <a:r>
              <a:rPr lang="en-US" altLang="en-US" dirty="0"/>
              <a:t>If taxpayer claimed sales tax deduction for all years (0% taxable)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 Tax Refund: Tax Benefit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A9352-E9B7-4200-812A-1B381E489E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7582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AD38534-66DA-4BF5-8630-2A5E13745E1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/>
              <a:t>Options to determine taxable amount of refund</a:t>
            </a:r>
          </a:p>
          <a:p>
            <a:pPr lvl="1"/>
            <a:r>
              <a:rPr lang="en-US"/>
              <a:t>TaxSlayer State and Local Refund Worksheet</a:t>
            </a:r>
          </a:p>
          <a:p>
            <a:pPr lvl="2"/>
            <a:r>
              <a:rPr lang="en-US"/>
              <a:t>Pub 4012, Tab D</a:t>
            </a:r>
          </a:p>
          <a:p>
            <a:pPr lvl="1"/>
            <a:r>
              <a:rPr lang="en-US"/>
              <a:t>Bogart Refund Calculator</a:t>
            </a:r>
          </a:p>
          <a:p>
            <a:pPr lvl="2"/>
            <a:r>
              <a:rPr lang="en-US"/>
              <a:t>COTAXAIDE.ORG/TOOLS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Calculation Worksheets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85000" y="1738746"/>
            <a:ext cx="1709965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Pub 4012 Tab 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EA5E0-8C62-404B-B8F1-720DAF6E08D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62467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8D2EA021-3C6F-4314-8985-6EB46989B15D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Look at preceding year’s Schedule A Line 5</a:t>
            </a:r>
          </a:p>
          <a:p>
            <a:r>
              <a:rPr lang="en-US" dirty="0"/>
              <a:t>Taxable amount never more than income tax deduction claimed minus the sales tax deduction that </a:t>
            </a:r>
            <a:r>
              <a:rPr lang="en-US" b="1" dirty="0"/>
              <a:t>could have been claimed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Income Tax Versus Sales Tax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65C1C-01E7-43BF-BAF7-F1354AAE57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23508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4E7817CB-A08B-486E-8B67-0FB432148A06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Begin with AGI from Form 1040</a:t>
            </a:r>
          </a:p>
          <a:p>
            <a:r>
              <a:rPr lang="en-US" altLang="en-US" dirty="0"/>
              <a:t>Add income not taxed (e.g. non-taxable SS, SSI, VA benefits)</a:t>
            </a:r>
          </a:p>
          <a:p>
            <a:pPr lvl="1"/>
            <a:r>
              <a:rPr lang="en-US" altLang="en-US" dirty="0"/>
              <a:t>Use General Sales Tax Deduction Income Worksheet in NTTC-modified Pub 4012 Tab F</a:t>
            </a:r>
          </a:p>
          <a:p>
            <a:r>
              <a:rPr lang="en-US" altLang="en-US" dirty="0"/>
              <a:t>Use sales tax deduction calculator </a:t>
            </a:r>
            <a:r>
              <a:rPr lang="en-US" dirty="0"/>
              <a:t>at </a:t>
            </a:r>
            <a:r>
              <a:rPr lang="en-US" dirty="0" err="1"/>
              <a:t>irs.gov</a:t>
            </a:r>
            <a:r>
              <a:rPr lang="en-US" dirty="0"/>
              <a:t> to determine </a:t>
            </a:r>
            <a:r>
              <a:rPr lang="en-US" altLang="en-US" dirty="0"/>
              <a:t>state and local sales tax for preceding year</a:t>
            </a:r>
          </a:p>
          <a:p>
            <a:r>
              <a:rPr lang="en-US" altLang="en-US" dirty="0"/>
              <a:t>Input in state refund worksheet 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Calculate Preceding Year’s Sales Tax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93643" y="1711533"/>
            <a:ext cx="1492415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Pub 4012 Tab F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13F12-C83C-44F7-AAF6-4E9FF250D33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8207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7E00CF0-A45F-4C1C-83F0-7E0A37AC7218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21508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Most common error: </a:t>
            </a:r>
          </a:p>
          <a:p>
            <a:pPr lvl="1"/>
            <a:r>
              <a:rPr lang="en-US" altLang="en-US" dirty="0"/>
              <a:t>Forgot to input sales tax that </a:t>
            </a:r>
            <a:r>
              <a:rPr lang="en-US" altLang="en-US" b="1" dirty="0"/>
              <a:t>could have been deducted</a:t>
            </a:r>
          </a:p>
          <a:p>
            <a:r>
              <a:rPr lang="en-US" altLang="en-US" dirty="0"/>
              <a:t>New for 2019</a:t>
            </a:r>
          </a:p>
          <a:p>
            <a:pPr lvl="1"/>
            <a:r>
              <a:rPr lang="en-US" altLang="en-US" dirty="0"/>
              <a:t>State tax deduction may have been capped</a:t>
            </a:r>
          </a:p>
          <a:p>
            <a:pPr lvl="1"/>
            <a:r>
              <a:rPr lang="en-US" altLang="en-US" dirty="0"/>
              <a:t>More likely refund is not taxable</a:t>
            </a:r>
          </a:p>
          <a:p>
            <a:pPr lvl="1"/>
            <a:r>
              <a:rPr lang="en-US" altLang="en-US" dirty="0"/>
              <a:t>Remember limitation when using worksheet or Bogart calculator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Tax Refund Worksheets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7DDEC-D931-415E-ADF0-6E43717FBF6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03854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EAD38534-66DA-4BF5-8630-2A5E13745E1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income tax refund from 2018: $500</a:t>
            </a:r>
          </a:p>
          <a:p>
            <a:r>
              <a:rPr lang="en-US" dirty="0"/>
              <a:t>2018 return shows:</a:t>
            </a:r>
          </a:p>
          <a:p>
            <a:pPr lvl="1"/>
            <a:r>
              <a:rPr lang="en-US" dirty="0"/>
              <a:t>Single</a:t>
            </a:r>
          </a:p>
          <a:p>
            <a:pPr lvl="1"/>
            <a:r>
              <a:rPr lang="en-US" dirty="0"/>
              <a:t>Total itemized deduction $14,000</a:t>
            </a:r>
          </a:p>
          <a:p>
            <a:pPr lvl="2"/>
            <a:r>
              <a:rPr lang="en-US" dirty="0"/>
              <a:t>AGI = $25,000; Taxable income $11,000</a:t>
            </a:r>
          </a:p>
          <a:p>
            <a:pPr lvl="2"/>
            <a:r>
              <a:rPr lang="en-US" dirty="0"/>
              <a:t>State income tax $1,500 </a:t>
            </a:r>
          </a:p>
          <a:p>
            <a:pPr lvl="2"/>
            <a:r>
              <a:rPr lang="en-US" dirty="0"/>
              <a:t>Property tax $1,000</a:t>
            </a:r>
          </a:p>
          <a:p>
            <a:pPr lvl="2"/>
            <a:r>
              <a:rPr lang="en-US" dirty="0"/>
              <a:t>Home mortgage interest $11,500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1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E099D7-DA6B-4700-8818-82F08B7437C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3218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5920" y="1931402"/>
            <a:ext cx="3246533" cy="231413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EAD38534-66DA-4BF5-8630-2A5E13745E1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6" name="Content Placeholder 5" descr="Screen Shot 2019-09-20 at 11.13.26 PM.png"/>
          <p:cNvPicPr>
            <a:picLocks noGrp="1" noChangeAspect="1"/>
          </p:cNvPicPr>
          <p:nvPr>
            <p:ph sz="quarter" idx="12"/>
          </p:nvPr>
        </p:nvPicPr>
        <p:blipFill>
          <a:blip r:embed="rId4"/>
          <a:srcRect l="1331" r="-2535"/>
          <a:stretch>
            <a:fillRect/>
          </a:stretch>
        </p:blipFill>
        <p:spPr>
          <a:xfrm>
            <a:off x="163286" y="1951539"/>
            <a:ext cx="5401848" cy="3586568"/>
          </a:xfrm>
          <a:ln w="12700">
            <a:solidFill>
              <a:schemeClr val="tx1"/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1 TaxSlayer Entry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615262" y="3985665"/>
            <a:ext cx="344474" cy="7327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17509" y="3795821"/>
            <a:ext cx="2281349" cy="120032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/>
              <a:t>Calculated on </a:t>
            </a:r>
            <a:r>
              <a:rPr lang="en-US" dirty="0" err="1"/>
              <a:t>irs.gov</a:t>
            </a:r>
            <a:r>
              <a:rPr lang="en-US" dirty="0"/>
              <a:t> using 2018 Sales Tax Deduction Calculator NC zip code 28145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0393" y="3789457"/>
            <a:ext cx="12631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588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0352" y="4351864"/>
            <a:ext cx="2281349" cy="6463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/>
              <a:t>$500 state refund is fully taxable.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D69EC-C2E6-4ECB-8343-FF9550853EA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0774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EAD38534-66DA-4BF5-8630-2A5E13745E16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income tax refund from 2018: $750</a:t>
            </a:r>
          </a:p>
          <a:p>
            <a:r>
              <a:rPr lang="en-US" dirty="0"/>
              <a:t>2018 return shows:</a:t>
            </a:r>
          </a:p>
          <a:p>
            <a:pPr lvl="1"/>
            <a:r>
              <a:rPr lang="en-US" dirty="0"/>
              <a:t>Single</a:t>
            </a:r>
          </a:p>
          <a:p>
            <a:pPr lvl="1"/>
            <a:r>
              <a:rPr lang="en-US" dirty="0"/>
              <a:t>Total itemized deducts $15,000</a:t>
            </a:r>
          </a:p>
          <a:p>
            <a:pPr lvl="2"/>
            <a:r>
              <a:rPr lang="en-US" dirty="0"/>
              <a:t>State income tax $7,000</a:t>
            </a:r>
          </a:p>
          <a:p>
            <a:pPr lvl="2"/>
            <a:r>
              <a:rPr lang="en-US" dirty="0"/>
              <a:t>Property tax $5,000</a:t>
            </a:r>
          </a:p>
          <a:p>
            <a:pPr lvl="2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n-US" dirty="0"/>
              <a:t>Total state tax deduction (SALT) capped at $10,000</a:t>
            </a:r>
          </a:p>
          <a:p>
            <a:pPr lvl="2"/>
            <a:r>
              <a:rPr lang="en-US" dirty="0"/>
              <a:t>Home mortgage interest $5,000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2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CA92AE-852F-4E3D-B421-5A6CEBF880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73611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EAD38534-66DA-4BF5-8630-2A5E13745E16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None of the $750 state refund is taxable</a:t>
            </a:r>
          </a:p>
          <a:p>
            <a:pPr marL="0" indent="0" algn="ctr">
              <a:buNone/>
            </a:pPr>
            <a:r>
              <a:rPr lang="en-US" dirty="0"/>
              <a:t>Why?</a:t>
            </a:r>
          </a:p>
          <a:p>
            <a:r>
              <a:rPr lang="en-US" dirty="0"/>
              <a:t>The taxpayer is over the SALT limit by $1,250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$6,250 (state income tax liability) + $5,000 (property tax)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$11,250 = $10,000 (SALT cap) + $1,250 (unclaimed benefit)</a:t>
            </a:r>
          </a:p>
          <a:p>
            <a:pPr marL="0" indent="0">
              <a:buNone/>
            </a:pPr>
            <a:r>
              <a:rPr lang="en-US" dirty="0"/>
              <a:t>Therefore, taxpayer did not receive benefit from $750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2 Result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7B0C52-CAA1-4C20-8278-8F1DAFC026E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3498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AD38534-66DA-4BF5-8630-2A5E13745E16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Taxpayer paid hospital bills in preceding year  and deducted them on Schedule A</a:t>
            </a:r>
          </a:p>
          <a:p>
            <a:r>
              <a:rPr lang="en-US" dirty="0"/>
              <a:t>Insurance reimbursed those expenses in current year</a:t>
            </a:r>
          </a:p>
          <a:p>
            <a:r>
              <a:rPr lang="en-US" dirty="0"/>
              <a:t>Taxable amount of reimbursement (amount which created a prior year tax benefit) is reported as other income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Other Recovery (Rare)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5334D2-5E02-475D-BF88-CBDD677A982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13861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EAD38534-66DA-4BF5-8630-2A5E13745E1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Tax benefit rule</a:t>
            </a:r>
          </a:p>
          <a:p>
            <a:r>
              <a:rPr lang="en-US" dirty="0"/>
              <a:t>State income tax refund</a:t>
            </a:r>
          </a:p>
          <a:p>
            <a:pPr lvl="1"/>
            <a:r>
              <a:rPr lang="en-US" dirty="0"/>
              <a:t>Determining taxable portion</a:t>
            </a:r>
          </a:p>
          <a:p>
            <a:pPr lvl="1"/>
            <a:r>
              <a:rPr lang="en-US" dirty="0"/>
              <a:t>Sales tax calculation</a:t>
            </a:r>
          </a:p>
          <a:p>
            <a:r>
              <a:rPr lang="en-US" dirty="0"/>
              <a:t>Comprehensive topic</a:t>
            </a:r>
          </a:p>
          <a:p>
            <a:pPr lvl="1"/>
            <a:r>
              <a:rPr lang="en-US" dirty="0"/>
              <a:t>Prior year unused non-refundable credits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88F9C1-F341-43CD-B266-F0A3A4B76E5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91056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99E288B-7299-46BE-8560-50C476F4737A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Confirm state income tax refund was only for preceding year or one of the exceptions applies</a:t>
            </a:r>
          </a:p>
          <a:p>
            <a:r>
              <a:rPr lang="en-US" altLang="en-US" dirty="0"/>
              <a:t>Review prior year’s return</a:t>
            </a:r>
          </a:p>
          <a:p>
            <a:pPr lvl="1"/>
            <a:r>
              <a:rPr lang="en-US" altLang="en-US" dirty="0"/>
              <a:t>Itemized </a:t>
            </a:r>
          </a:p>
          <a:p>
            <a:pPr lvl="1"/>
            <a:r>
              <a:rPr lang="en-US" altLang="en-US" dirty="0"/>
              <a:t>Income tax deducted</a:t>
            </a:r>
          </a:p>
          <a:p>
            <a:pPr lvl="1"/>
            <a:r>
              <a:rPr lang="en-US" altLang="en-US" dirty="0"/>
              <a:t>Negative taxable income</a:t>
            </a:r>
          </a:p>
          <a:p>
            <a:pPr lvl="1"/>
            <a:r>
              <a:rPr lang="en-US" altLang="en-US" dirty="0"/>
              <a:t>Any unused credits (see Comprehensive Topic later)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Quality Review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F8849-299C-4A21-95DE-AC91215693A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57989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Unused Non-refundable Credits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Topic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8707B-F26D-4D90-A435-A8F1BB9D4E3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98B84-048E-423A-8CC0-A9D1EBD2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85EDC-C59C-4FE8-8EFC-BD83E4BC9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19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8241A6FC-919B-4D65-A958-89DBAE53555C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959125" y="2057843"/>
            <a:ext cx="7315200" cy="3377904"/>
          </a:xfrm>
        </p:spPr>
        <p:txBody>
          <a:bodyPr>
            <a:normAutofit/>
          </a:bodyPr>
          <a:lstStyle/>
          <a:p>
            <a:r>
              <a:rPr lang="en-US" altLang="en-US" dirty="0"/>
              <a:t>Confirm if there were unused tax credits – look at </a:t>
            </a:r>
            <a:r>
              <a:rPr lang="en-US" altLang="en-US" b="1" dirty="0"/>
              <a:t>preceding year’s tax return</a:t>
            </a:r>
          </a:p>
          <a:p>
            <a:pPr lvl="1"/>
            <a:r>
              <a:rPr lang="en-US" altLang="en-US" dirty="0"/>
              <a:t>Was tax after non-refundable credits zero?</a:t>
            </a:r>
          </a:p>
          <a:p>
            <a:pPr lvl="1"/>
            <a:r>
              <a:rPr lang="en-US" altLang="en-US" dirty="0"/>
              <a:t>If so, potential unused credits</a:t>
            </a:r>
          </a:p>
          <a:p>
            <a:r>
              <a:rPr lang="en-US" altLang="en-US" dirty="0"/>
              <a:t>Note: TaxSlayer limits a credit before putting on Form 1040 – look at details of the credits for full credit amount</a:t>
            </a:r>
          </a:p>
          <a:p>
            <a:pPr lvl="1"/>
            <a:r>
              <a:rPr lang="en-US" altLang="en-US" dirty="0"/>
              <a:t>Open the prior year return if prepared at your site</a:t>
            </a:r>
          </a:p>
          <a:p>
            <a:pPr lvl="1"/>
            <a:r>
              <a:rPr lang="en-US" altLang="en-US" dirty="0"/>
              <a:t>Will be easier to calculate taxable refund – see instructions in Bogart Refund Calculator</a:t>
            </a:r>
          </a:p>
          <a:p>
            <a:pPr lvl="1"/>
            <a:endParaRPr lang="en-US" alt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Unused Tax Credits in 2018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5264F-06C3-4F1F-9088-CEC5DEB6A8E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655052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8241A6FC-919B-4D65-A958-89DBAE53555C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Taxable amount of recovery is limited to</a:t>
            </a:r>
          </a:p>
          <a:p>
            <a:pPr lvl="1"/>
            <a:r>
              <a:rPr lang="en-US" altLang="en-US" dirty="0"/>
              <a:t>Refund amount </a:t>
            </a:r>
          </a:p>
          <a:p>
            <a:pPr marL="576248" lvl="1" indent="0">
              <a:buNone/>
            </a:pPr>
            <a:r>
              <a:rPr lang="en-US" altLang="en-US" b="1" dirty="0"/>
              <a:t>- less- </a:t>
            </a:r>
          </a:p>
          <a:p>
            <a:pPr lvl="1"/>
            <a:r>
              <a:rPr lang="en-US" altLang="en-US" dirty="0"/>
              <a:t>Amount of additional income that does not result in a lower tax because unused credits now apply (this is the no-benefit portion)</a:t>
            </a:r>
          </a:p>
          <a:p>
            <a:r>
              <a:rPr lang="en-US" altLang="en-US" dirty="0"/>
              <a:t>Use the Bogart refund calculator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Unused Tax Credits in Preceding Year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7FC9D-5287-4152-8F87-F2D75E17EE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19875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EAD38534-66DA-4BF5-8630-2A5E13745E16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State income tax refund from 2018: $500</a:t>
            </a:r>
          </a:p>
          <a:p>
            <a:pPr>
              <a:lnSpc>
                <a:spcPct val="110000"/>
              </a:lnSpc>
            </a:pPr>
            <a:r>
              <a:rPr lang="en-US" dirty="0"/>
              <a:t>2018 return shows: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Single with dependent boyfriend incapable of self-care due to car accident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 income $25,000; AGI $25,000; Taxable Income $10,900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Total itemized deducts $14,100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State income tax $1,600 (all paid through withholding)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Property tax $1,000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Home mortgage interest $11,500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Total Form 1040 line 12 credits 1,121 (Form 2441 total credit $900; used $900 plus CTC/credit for other dependents on L 12a $221)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3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00B25-1BC9-4C54-BFEA-0DDB39F1F9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93055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rcRect t="1219" r="3917"/>
          <a:stretch>
            <a:fillRect/>
          </a:stretch>
        </p:blipFill>
        <p:spPr>
          <a:xfrm>
            <a:off x="109120" y="1836965"/>
            <a:ext cx="6322523" cy="376174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EAD38534-66DA-4BF5-8630-2A5E13745E16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3 – Bogart Calculator Results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86818" y="5308390"/>
            <a:ext cx="1811216" cy="290147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6694714" y="3197385"/>
            <a:ext cx="2222500" cy="167353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$500 Refund not taxable:</a:t>
            </a:r>
          </a:p>
          <a:p>
            <a:endParaRPr lang="en-US" sz="1275" dirty="0"/>
          </a:p>
          <a:p>
            <a:r>
              <a:rPr lang="en-US" dirty="0"/>
              <a:t>Refund less than excludible amount of $2,325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4644573" y="4694464"/>
            <a:ext cx="2041070" cy="69850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E325F-D99C-4BB4-835D-2D6F9F697FA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294844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6ip5jGL4T.jpg"/>
          <p:cNvPicPr>
            <a:picLocks noChangeAspect="1"/>
          </p:cNvPicPr>
          <p:nvPr/>
        </p:nvPicPr>
        <p:blipFill rotWithShape="1">
          <a:blip r:embed="rId3"/>
          <a:srcRect t="9565"/>
          <a:stretch/>
        </p:blipFill>
        <p:spPr>
          <a:xfrm>
            <a:off x="2322286" y="2016578"/>
            <a:ext cx="3855017" cy="3486279"/>
          </a:xfrm>
          <a:prstGeom prst="rect">
            <a:avLst/>
          </a:prstGeom>
        </p:spPr>
      </p:pic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584488" y="2709279"/>
            <a:ext cx="2400300" cy="84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2979738" algn="r"/>
                <a:tab pos="3263900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2979738" algn="r"/>
                <a:tab pos="3263900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2979738" algn="r"/>
                <a:tab pos="3263900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300" dirty="0">
                <a:solidFill>
                  <a:srgbClr val="000000"/>
                </a:solidFill>
                <a:ea typeface="MS PGothic" pitchFamily="34" charset="-128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5050972" y="2709796"/>
            <a:ext cx="2874066" cy="84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7160" tIns="137160" rIns="137160" bIns="137160" anchor="ctr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2979738" algn="r"/>
                <a:tab pos="3263900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2979738" algn="r"/>
                <a:tab pos="3263900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2979738" algn="r"/>
                <a:tab pos="3263900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979738" algn="r"/>
                <a:tab pos="32639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300" dirty="0">
                <a:solidFill>
                  <a:srgbClr val="000000"/>
                </a:solidFill>
                <a:ea typeface="MS PGothic" pitchFamily="34" charset="-128"/>
                <a:cs typeface="Calibri" panose="020F0502020204030204" pitchFamily="34" charset="0"/>
              </a:rPr>
              <a:t>Comments…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40669" y="914400"/>
            <a:ext cx="6115050" cy="806054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spc="-100">
                <a:solidFill>
                  <a:srgbClr val="23263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3263C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3263C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3263C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3263C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3263C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3263C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3263C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3263C"/>
                </a:solidFill>
                <a:latin typeface="Cambria" pitchFamily="18" charset="0"/>
              </a:defRPr>
            </a:lvl9pPr>
          </a:lstStyle>
          <a:p>
            <a:pPr>
              <a:defRPr/>
            </a:pPr>
            <a:endParaRPr lang="en-US" altLang="en-US" sz="3000" dirty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D1B-F619-4834-9895-F997E9F07D90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And Local Income Tax Refunds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63056-4AF4-4AA5-BFEC-50B253E8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4843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AD38534-66DA-4BF5-8630-2A5E13745E1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prior year, you</a:t>
            </a:r>
          </a:p>
          <a:p>
            <a:pPr lvl="1"/>
            <a:r>
              <a:rPr lang="en-US" dirty="0"/>
              <a:t>Paid an expense </a:t>
            </a:r>
            <a:r>
              <a:rPr lang="en-US" b="1" dirty="0"/>
              <a:t>and</a:t>
            </a:r>
          </a:p>
          <a:p>
            <a:pPr lvl="1"/>
            <a:r>
              <a:rPr lang="en-US" dirty="0"/>
              <a:t>Deducted the expense </a:t>
            </a:r>
            <a:r>
              <a:rPr lang="en-US" b="1" dirty="0"/>
              <a:t>and</a:t>
            </a:r>
          </a:p>
          <a:p>
            <a:pPr lvl="1"/>
            <a:r>
              <a:rPr lang="en-US" dirty="0"/>
              <a:t>Your taxes were reduced </a:t>
            </a:r>
            <a:r>
              <a:rPr lang="en-US" b="1" dirty="0"/>
              <a:t>and</a:t>
            </a:r>
          </a:p>
          <a:p>
            <a:r>
              <a:rPr lang="en-US" dirty="0"/>
              <a:t>In current year</a:t>
            </a:r>
          </a:p>
          <a:p>
            <a:pPr lvl="1"/>
            <a:r>
              <a:rPr lang="en-US" dirty="0"/>
              <a:t>You received a refund or reimbursement of the expense</a:t>
            </a:r>
            <a:r>
              <a:rPr lang="en-US" b="1" dirty="0"/>
              <a:t> then</a:t>
            </a:r>
          </a:p>
          <a:p>
            <a:r>
              <a:rPr lang="en-US" dirty="0"/>
              <a:t>The refund or reimbursement received is taxable in the current year </a:t>
            </a:r>
          </a:p>
          <a:p>
            <a:pPr lvl="1"/>
            <a:r>
              <a:rPr lang="en-US" b="1" dirty="0"/>
              <a:t>Up to the amount of the deduction that reduced taxes in the prior year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Recovery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33696" y="1731935"/>
            <a:ext cx="1645763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Tax Benefit Rule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42B0AB-B5BC-488C-BCF2-D1D3A7AC1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4763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AD38534-66DA-4BF5-8630-2A5E13745E1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common occurrence is state or local tax refund</a:t>
            </a:r>
          </a:p>
          <a:p>
            <a:r>
              <a:rPr lang="en-US" dirty="0"/>
              <a:t>Other recoveries</a:t>
            </a:r>
          </a:p>
          <a:p>
            <a:pPr lvl="1"/>
            <a:r>
              <a:rPr lang="en-US" dirty="0"/>
              <a:t>Shown on Schedule C, E, or F if previously deducted on that schedule (rare)</a:t>
            </a:r>
          </a:p>
          <a:p>
            <a:pPr lvl="1"/>
            <a:r>
              <a:rPr lang="en-US" dirty="0"/>
              <a:t>Other taxable recoveries would be shown as Other Income on the return (rare)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Examples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2A5066-938F-4BAD-B9F5-C1AB2F960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922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BCECC995-E1CD-4441-8B53-9A4E0D13115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196" name="Content Placeholder 2"/>
          <p:cNvSpPr>
            <a:spLocks noGrp="1"/>
          </p:cNvSpPr>
          <p:nvPr>
            <p:ph sz="quarter" idx="12"/>
          </p:nvPr>
        </p:nvSpPr>
        <p:spPr>
          <a:xfrm>
            <a:off x="600075" y="1873703"/>
            <a:ext cx="7674250" cy="3682526"/>
          </a:xfrm>
        </p:spPr>
        <p:txBody>
          <a:bodyPr>
            <a:normAutofit/>
          </a:bodyPr>
          <a:lstStyle/>
          <a:p>
            <a:r>
              <a:rPr lang="en-US" altLang="en-US" dirty="0"/>
              <a:t>Where do you look for state refund?</a:t>
            </a:r>
          </a:p>
          <a:p>
            <a:pPr lvl="1"/>
            <a:r>
              <a:rPr lang="en-US" altLang="en-US" dirty="0"/>
              <a:t>Intake Booklet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r>
              <a:rPr lang="en-US" altLang="en-US" dirty="0"/>
              <a:t>Form 1099-G – State or local income tax refund</a:t>
            </a:r>
          </a:p>
          <a:p>
            <a:pPr lvl="1"/>
            <a:r>
              <a:rPr lang="en-US" altLang="en-US" dirty="0"/>
              <a:t>Last year’s returns</a:t>
            </a:r>
          </a:p>
          <a:p>
            <a:pPr lvl="2"/>
            <a:r>
              <a:rPr lang="en-US" altLang="en-US" dirty="0"/>
              <a:t>State for overpayment </a:t>
            </a:r>
          </a:p>
          <a:p>
            <a:pPr lvl="2"/>
            <a:r>
              <a:rPr lang="en-US" altLang="en-US" dirty="0"/>
              <a:t>Federal: itemized state income tax?</a:t>
            </a:r>
          </a:p>
          <a:p>
            <a:pPr marL="0" indent="0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Calibri" pitchFamily="34" charset="0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State Income Tax Refund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38654" y="2732629"/>
            <a:ext cx="6049482" cy="1021196"/>
            <a:chOff x="1860768" y="3062514"/>
            <a:chExt cx="8350032" cy="1524000"/>
          </a:xfrm>
        </p:grpSpPr>
        <p:grpSp>
          <p:nvGrpSpPr>
            <p:cNvPr id="8198" name="Group 4"/>
            <p:cNvGrpSpPr>
              <a:grpSpLocks/>
            </p:cNvGrpSpPr>
            <p:nvPr/>
          </p:nvGrpSpPr>
          <p:grpSpPr bwMode="auto">
            <a:xfrm>
              <a:off x="1981200" y="3176472"/>
              <a:ext cx="8229600" cy="1295400"/>
              <a:chOff x="304800" y="3276600"/>
              <a:chExt cx="8229600" cy="1295400"/>
            </a:xfrm>
          </p:grpSpPr>
          <p:pic>
            <p:nvPicPr>
              <p:cNvPr id="820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713" y="4229100"/>
                <a:ext cx="8167687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1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3276600"/>
                <a:ext cx="8091488" cy="876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Rectangle 4"/>
            <p:cNvSpPr/>
            <p:nvPr/>
          </p:nvSpPr>
          <p:spPr>
            <a:xfrm>
              <a:off x="1860768" y="3062514"/>
              <a:ext cx="8338457" cy="15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05430" y="3397246"/>
            <a:ext cx="5715000" cy="30008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sz="1350" dirty="0"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98BC21-41F3-4DA4-B8D1-A0CB7A93B4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0484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AD38534-66DA-4BF5-8630-2A5E13745E1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taxpayer received a state refund last year, does it count as income in the current year?</a:t>
            </a:r>
          </a:p>
          <a:p>
            <a:pPr>
              <a:buNone/>
            </a:pPr>
            <a:r>
              <a:rPr lang="en-US" dirty="0"/>
              <a:t>	Answer:  </a:t>
            </a:r>
            <a:r>
              <a:rPr lang="en-US" dirty="0">
                <a:solidFill>
                  <a:srgbClr val="0000FF"/>
                </a:solidFill>
              </a:rPr>
              <a:t>It depends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Refund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03D4B5-CB85-4F0E-B681-54A60CDE2DD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6720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AD38534-66DA-4BF5-8630-2A5E13745E1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Taxpayer used standard deduction last year</a:t>
            </a:r>
          </a:p>
          <a:p>
            <a:r>
              <a:rPr lang="en-US" dirty="0"/>
              <a:t>Taxpayer itemized last year</a:t>
            </a:r>
          </a:p>
          <a:p>
            <a:r>
              <a:rPr lang="en-US" dirty="0"/>
              <a:t>Taxpayer does not have Form 1099-G </a:t>
            </a:r>
          </a:p>
          <a:p>
            <a:r>
              <a:rPr lang="en-US" dirty="0"/>
              <a:t>Taxpayer itemized last year </a:t>
            </a:r>
          </a:p>
          <a:p>
            <a:pPr lvl="1"/>
            <a:r>
              <a:rPr lang="en-US" dirty="0"/>
              <a:t>Used Sales Tax deduction</a:t>
            </a:r>
          </a:p>
          <a:p>
            <a:pPr lvl="1"/>
            <a:r>
              <a:rPr lang="en-US" dirty="0"/>
              <a:t>Used Income Tax deduction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Quiz:  Is State Refund Taxable?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54802" y="2184510"/>
            <a:ext cx="117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62629" y="2709860"/>
            <a:ext cx="1035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Maybe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60596" y="3254927"/>
            <a:ext cx="1019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Maybe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3966" y="4224676"/>
            <a:ext cx="57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6892" y="4605714"/>
            <a:ext cx="117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Maybe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3A16C1-F749-47A3-B235-DFF3D870E4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9566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11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2A72740-FC1C-484B-9511-2B9D02ABF4A0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Determine if in prior year</a:t>
            </a:r>
          </a:p>
          <a:p>
            <a:pPr lvl="1"/>
            <a:r>
              <a:rPr lang="en-US" altLang="en-US" dirty="0"/>
              <a:t>The standard deduction was used</a:t>
            </a:r>
          </a:p>
          <a:p>
            <a:pPr lvl="1"/>
            <a:r>
              <a:rPr lang="en-US" altLang="en-US" dirty="0"/>
              <a:t>Sales tax was deducted </a:t>
            </a:r>
          </a:p>
          <a:p>
            <a:pPr lvl="1"/>
            <a:r>
              <a:rPr lang="en-US" altLang="en-US" dirty="0"/>
              <a:t>Taxable income plus refund is less than zero</a:t>
            </a:r>
          </a:p>
          <a:p>
            <a:r>
              <a:rPr lang="en-US" altLang="en-US" dirty="0"/>
              <a:t>Yes to any – refund is not taxable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 Tax Refund: No Tax Benefit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391CC-6BC9-40EC-9189-31C551B796D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6207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06A35AF1-9E7C-4197-BCA0-24B90F516152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No tax benefit</a:t>
            </a:r>
          </a:p>
          <a:p>
            <a:pPr lvl="1"/>
            <a:r>
              <a:rPr lang="en-US" altLang="en-US" dirty="0"/>
              <a:t>Do not enter the refund in TaxSlayer</a:t>
            </a:r>
          </a:p>
          <a:p>
            <a:r>
              <a:rPr lang="en-US" altLang="en-US" dirty="0"/>
              <a:t>Note “not taxable” and reason in Intake Booklet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Tax Refund: No Tax Benefit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FCD00-DDF6-4148-8E59-E6D4B18E4A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8890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11</TotalTime>
  <Words>2073</Words>
  <Application>Microsoft Office PowerPoint</Application>
  <PresentationFormat>On-screen Show (4:3)</PresentationFormat>
  <Paragraphs>307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Default Theme</vt:lpstr>
      <vt:lpstr>State and Local Income Tax Refunds and Other Recoveries</vt:lpstr>
      <vt:lpstr>Lesson Topics</vt:lpstr>
      <vt:lpstr>Definition of Recovery</vt:lpstr>
      <vt:lpstr>Recovery Examples</vt:lpstr>
      <vt:lpstr>State Income Tax Refund</vt:lpstr>
      <vt:lpstr>State Refund</vt:lpstr>
      <vt:lpstr>Quiz:  Is State Refund Taxable?</vt:lpstr>
      <vt:lpstr>State Tax Refund: No Tax Benefit</vt:lpstr>
      <vt:lpstr>State Tax Refund: No Tax Benefit</vt:lpstr>
      <vt:lpstr>State Tax Refund: Tax Benefit</vt:lpstr>
      <vt:lpstr>Calculation Worksheets</vt:lpstr>
      <vt:lpstr>Income Tax Versus Sales Tax</vt:lpstr>
      <vt:lpstr>Calculate Preceding Year’s Sales Tax</vt:lpstr>
      <vt:lpstr>State Tax Refund Worksheets</vt:lpstr>
      <vt:lpstr>Practice 1</vt:lpstr>
      <vt:lpstr>Practice 1 TaxSlayer Entry</vt:lpstr>
      <vt:lpstr>Practice 2 </vt:lpstr>
      <vt:lpstr>Practice 2 Result</vt:lpstr>
      <vt:lpstr>Example of Other Recovery (Rare)</vt:lpstr>
      <vt:lpstr>Quality Review</vt:lpstr>
      <vt:lpstr>Comprehensive Topic</vt:lpstr>
      <vt:lpstr>Unused Tax Credits in 2018</vt:lpstr>
      <vt:lpstr>Unused Tax Credits in Preceding Year</vt:lpstr>
      <vt:lpstr>Practice 3 </vt:lpstr>
      <vt:lpstr>Practice 3 – Bogart Calculator Results </vt:lpstr>
      <vt:lpstr>State And Local Income Tax Refunds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2019-11-27T21:28:38Z</dcterms:modified>
</cp:coreProperties>
</file>